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963" r:id="rId3"/>
    <p:sldId id="1086" r:id="rId4"/>
    <p:sldId id="1081" r:id="rId5"/>
    <p:sldId id="1094" r:id="rId6"/>
    <p:sldId id="1009" r:id="rId7"/>
    <p:sldId id="1095" r:id="rId8"/>
    <p:sldId id="1096" r:id="rId9"/>
    <p:sldId id="1097" r:id="rId10"/>
    <p:sldId id="1098" r:id="rId11"/>
    <p:sldId id="1099" r:id="rId12"/>
    <p:sldId id="1100" r:id="rId13"/>
    <p:sldId id="1101" r:id="rId14"/>
    <p:sldId id="1102" r:id="rId15"/>
    <p:sldId id="1103" r:id="rId16"/>
    <p:sldId id="1104" r:id="rId17"/>
    <p:sldId id="1105" r:id="rId18"/>
    <p:sldId id="1106" r:id="rId19"/>
    <p:sldId id="1107" r:id="rId20"/>
    <p:sldId id="1108" r:id="rId21"/>
    <p:sldId id="1109" r:id="rId22"/>
    <p:sldId id="1110" r:id="rId23"/>
    <p:sldId id="1111" r:id="rId24"/>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61" d="100"/>
          <a:sy n="61" d="100"/>
        </p:scale>
        <p:origin x="8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3/13/2021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3/13/2021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3/13/2021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3/13/2021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3/13/2021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3/13/2021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3/13/2021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3/13/2021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3/13/2021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March 14,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742242" y="2996312"/>
            <a:ext cx="4461641" cy="1938992"/>
          </a:xfrm>
          <a:prstGeom prst="rect">
            <a:avLst/>
          </a:prstGeom>
          <a:noFill/>
        </p:spPr>
        <p:txBody>
          <a:bodyPr wrap="square" rtlCol="0">
            <a:spAutoFit/>
          </a:bodyPr>
          <a:lstStyle/>
          <a:p>
            <a:pPr algn="ctr"/>
            <a:r>
              <a:rPr lang="en-US" sz="3200" dirty="0"/>
              <a:t>Expressing Thankfulness</a:t>
            </a:r>
          </a:p>
          <a:p>
            <a:pPr algn="ctr"/>
            <a:r>
              <a:rPr lang="en-US" sz="2800" i="1" dirty="0"/>
              <a:t>1 Thessalonians 1:6-10 (Part 4)</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dirty="0">
                <a:latin typeface="Arial" panose="020B0604020202020204" pitchFamily="34" charset="0"/>
                <a:ea typeface="Times New Roman" panose="02020603050405020304" pitchFamily="18" charset="0"/>
              </a:rPr>
              <a:t>E</a:t>
            </a:r>
            <a:r>
              <a:rPr lang="en-US" sz="3600" dirty="0">
                <a:effectLst/>
                <a:latin typeface="Arial" panose="020B0604020202020204" pitchFamily="34" charset="0"/>
                <a:ea typeface="Times New Roman" panose="02020603050405020304" pitchFamily="18" charset="0"/>
              </a:rPr>
              <a:t>very believer ought to aspire to so live out Christ’s character that others can point to him or her as a true Christian model for others to follow.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260772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3"/>
            </a:pPr>
            <a:r>
              <a:rPr lang="en-US" sz="3200" b="1" cap="none" dirty="0">
                <a:solidFill>
                  <a:srgbClr val="92D050"/>
                </a:solidFill>
                <a:latin typeface="Abadi" panose="020B0604020104020204" pitchFamily="34" charset="0"/>
              </a:rPr>
              <a:t>Proclaimers of the Lord </a:t>
            </a:r>
            <a:r>
              <a:rPr lang="en-US" sz="3200" b="1" cap="none" baseline="30000" dirty="0">
                <a:solidFill>
                  <a:srgbClr val="92D050"/>
                </a:solidFill>
                <a:latin typeface="Abadi" panose="020B0604020104020204" pitchFamily="34" charset="0"/>
              </a:rPr>
              <a:t>(1:8-9a)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0852"/>
            <a:ext cx="11590636" cy="1200329"/>
          </a:xfrm>
          <a:prstGeom prst="rect">
            <a:avLst/>
          </a:prstGeom>
          <a:noFill/>
        </p:spPr>
        <p:txBody>
          <a:bodyPr wrap="square" rtlCol="0">
            <a:spAutoFit/>
          </a:bodyPr>
          <a:lstStyle/>
          <a:p>
            <a:pPr algn="just"/>
            <a:r>
              <a:rPr lang="en-US" sz="2400" dirty="0"/>
              <a:t> </a:t>
            </a:r>
            <a:r>
              <a:rPr lang="en-US" sz="2400" i="1" dirty="0"/>
              <a:t>For the word of the Lord has sounded forth from you, not only in Macedonian and Achaia, but also in every place your faith toward God has gone forth, so that we have no need to say anything. </a:t>
            </a:r>
            <a:endParaRPr lang="en-US" sz="2400" dirty="0"/>
          </a:p>
        </p:txBody>
      </p:sp>
      <p:sp>
        <p:nvSpPr>
          <p:cNvPr id="5" name="TextBox 4">
            <a:extLst>
              <a:ext uri="{FF2B5EF4-FFF2-40B4-BE49-F238E27FC236}">
                <a16:creationId xmlns:a16="http://schemas.microsoft.com/office/drawing/2014/main" id="{56B88EC4-14BD-4A5A-9378-92CA0BC75525}"/>
              </a:ext>
            </a:extLst>
          </p:cNvPr>
          <p:cNvSpPr txBox="1"/>
          <p:nvPr/>
        </p:nvSpPr>
        <p:spPr>
          <a:xfrm>
            <a:off x="300682" y="2204984"/>
            <a:ext cx="11590636" cy="1077218"/>
          </a:xfrm>
          <a:prstGeom prst="rect">
            <a:avLst/>
          </a:prstGeom>
          <a:noFill/>
        </p:spPr>
        <p:txBody>
          <a:bodyPr wrap="square" rtlCol="0">
            <a:spAutoFit/>
          </a:bodyPr>
          <a:lstStyle/>
          <a:p>
            <a:pPr marL="514350" indent="-514350" algn="just">
              <a:buAutoNum type="alphaUcPeriod"/>
            </a:pPr>
            <a:r>
              <a:rPr lang="en-US" sz="3200" i="1" dirty="0"/>
              <a:t>The sphere of their proclamation (8a)</a:t>
            </a:r>
          </a:p>
          <a:p>
            <a:pPr marL="514350" indent="-514350" algn="just">
              <a:buAutoNum type="alphaUcPeriod"/>
            </a:pPr>
            <a:r>
              <a:rPr lang="en-US" sz="3200" i="1" dirty="0"/>
              <a:t>The spread of their proclamation (8b-9a)</a:t>
            </a:r>
            <a:endParaRPr lang="en-US" sz="3200" dirty="0"/>
          </a:p>
        </p:txBody>
      </p:sp>
    </p:spTree>
    <p:extLst>
      <p:ext uri="{BB962C8B-B14F-4D97-AF65-F5344CB8AC3E}">
        <p14:creationId xmlns:p14="http://schemas.microsoft.com/office/powerpoint/2010/main" val="28360984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4"/>
            </a:pPr>
            <a:r>
              <a:rPr lang="en-US" sz="3200" b="1" cap="none" dirty="0">
                <a:solidFill>
                  <a:srgbClr val="92D050"/>
                </a:solidFill>
                <a:latin typeface="Abadi" panose="020B0604020104020204" pitchFamily="34" charset="0"/>
              </a:rPr>
              <a:t>Servants of the Lord </a:t>
            </a:r>
            <a:r>
              <a:rPr lang="en-US" sz="3200" b="1" cap="none" baseline="30000" dirty="0">
                <a:solidFill>
                  <a:srgbClr val="92D050"/>
                </a:solidFill>
                <a:latin typeface="Abadi" panose="020B0604020104020204" pitchFamily="34" charset="0"/>
              </a:rPr>
              <a:t>(1:9b)</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0852"/>
            <a:ext cx="11590636" cy="461665"/>
          </a:xfrm>
          <a:prstGeom prst="rect">
            <a:avLst/>
          </a:prstGeom>
          <a:noFill/>
        </p:spPr>
        <p:txBody>
          <a:bodyPr wrap="square" rtlCol="0">
            <a:spAutoFit/>
          </a:bodyPr>
          <a:lstStyle/>
          <a:p>
            <a:r>
              <a:rPr lang="en-US" sz="2400" i="1" dirty="0"/>
              <a:t>and how you turned to God from idols to serve a living and true God,</a:t>
            </a:r>
            <a:endParaRPr lang="en-US" sz="2400" dirty="0"/>
          </a:p>
        </p:txBody>
      </p:sp>
    </p:spTree>
    <p:extLst>
      <p:ext uri="{BB962C8B-B14F-4D97-AF65-F5344CB8AC3E}">
        <p14:creationId xmlns:p14="http://schemas.microsoft.com/office/powerpoint/2010/main" val="21148459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5"/>
            </a:pPr>
            <a:r>
              <a:rPr lang="en-US" sz="3200" b="1" cap="none" dirty="0">
                <a:solidFill>
                  <a:srgbClr val="92D050"/>
                </a:solidFill>
                <a:latin typeface="Abadi" panose="020B0604020104020204" pitchFamily="34" charset="0"/>
              </a:rPr>
              <a:t>Focused on the Lord </a:t>
            </a:r>
            <a:r>
              <a:rPr lang="en-US" sz="3200" b="1" cap="none" baseline="30000" dirty="0">
                <a:solidFill>
                  <a:srgbClr val="92D050"/>
                </a:solidFill>
                <a:latin typeface="Abadi" panose="020B0604020104020204" pitchFamily="34" charset="0"/>
              </a:rPr>
              <a:t>(1:10)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0852"/>
            <a:ext cx="11590636" cy="830997"/>
          </a:xfrm>
          <a:prstGeom prst="rect">
            <a:avLst/>
          </a:prstGeom>
          <a:noFill/>
        </p:spPr>
        <p:txBody>
          <a:bodyPr wrap="square" rtlCol="0">
            <a:spAutoFit/>
          </a:bodyPr>
          <a:lstStyle/>
          <a:p>
            <a:pPr algn="just"/>
            <a:r>
              <a:rPr lang="en-US" sz="2400" i="1" dirty="0"/>
              <a:t>and to wait for His Son from heaven, whom He raised from the dead, that is Jesus, who rescues us from the wrath to come.</a:t>
            </a:r>
            <a:endParaRPr lang="en-US" sz="2400" dirty="0"/>
          </a:p>
        </p:txBody>
      </p:sp>
      <p:sp>
        <p:nvSpPr>
          <p:cNvPr id="4" name="TextBox 3">
            <a:extLst>
              <a:ext uri="{FF2B5EF4-FFF2-40B4-BE49-F238E27FC236}">
                <a16:creationId xmlns:a16="http://schemas.microsoft.com/office/drawing/2014/main" id="{D31C2D1C-525A-4C63-87D7-1BADF0D7B484}"/>
              </a:ext>
            </a:extLst>
          </p:cNvPr>
          <p:cNvSpPr txBox="1"/>
          <p:nvPr/>
        </p:nvSpPr>
        <p:spPr>
          <a:xfrm>
            <a:off x="300682" y="2204984"/>
            <a:ext cx="11590636" cy="584775"/>
          </a:xfrm>
          <a:prstGeom prst="rect">
            <a:avLst/>
          </a:prstGeom>
          <a:noFill/>
        </p:spPr>
        <p:txBody>
          <a:bodyPr wrap="square" rtlCol="0">
            <a:spAutoFit/>
          </a:bodyPr>
          <a:lstStyle/>
          <a:p>
            <a:pPr marL="514350" indent="-514350" algn="just">
              <a:buAutoNum type="alphaUcPeriod"/>
            </a:pPr>
            <a:r>
              <a:rPr lang="en-US" sz="3200" i="1" dirty="0"/>
              <a:t>They were focused on the Lord’s return (10a)</a:t>
            </a:r>
          </a:p>
        </p:txBody>
      </p:sp>
    </p:spTree>
    <p:extLst>
      <p:ext uri="{BB962C8B-B14F-4D97-AF65-F5344CB8AC3E}">
        <p14:creationId xmlns:p14="http://schemas.microsoft.com/office/powerpoint/2010/main" val="37214777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Titus 2:11-13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Arial" panose="020B0604020202020204" pitchFamily="34" charset="0"/>
              </a:rPr>
              <a:t>11 For the grace of God has appeared, bringing salvation to all men, 12 instructing us to deny ungodliness and worldly desires and to live sensibly, righteously and godly in the present age, 13 looking for the blessed hope and the appearing of the glory of our great God and Savior, Christ Jesus,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26016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1:11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Arial" panose="020B0604020202020204" pitchFamily="34" charset="0"/>
              </a:rPr>
              <a:t>Men of Galilee, why do you stand looking into the sky? This Jesus, who has been taken up from you into heaven, will come in just the same way as you have watched Him go into heaven.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8605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John 2:28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Now, little children, abide in Him, so that when He appears, we may have confidence and not shrink away from Him in shame at His coming.</a:t>
            </a:r>
            <a:r>
              <a:rPr lang="en-US" sz="3600" dirty="0">
                <a:effectLst/>
                <a:latin typeface="Arial" panose="020B060402020202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62983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8:9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Arial" panose="020B0604020202020204" pitchFamily="34" charset="0"/>
              </a:rPr>
              <a:t>For the anxious longing of the creation waits eagerly for the revealing of the sons of God.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769772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5"/>
            </a:pPr>
            <a:r>
              <a:rPr lang="en-US" sz="3200" b="1" cap="none" dirty="0">
                <a:solidFill>
                  <a:srgbClr val="92D050"/>
                </a:solidFill>
                <a:latin typeface="Abadi" panose="020B0604020104020204" pitchFamily="34" charset="0"/>
              </a:rPr>
              <a:t>Focused on the Lord </a:t>
            </a:r>
            <a:r>
              <a:rPr lang="en-US" sz="3200" b="1" cap="none" baseline="30000" dirty="0">
                <a:solidFill>
                  <a:srgbClr val="92D050"/>
                </a:solidFill>
                <a:latin typeface="Abadi" panose="020B0604020104020204" pitchFamily="34" charset="0"/>
              </a:rPr>
              <a:t>(1:10)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0852"/>
            <a:ext cx="11590636" cy="830997"/>
          </a:xfrm>
          <a:prstGeom prst="rect">
            <a:avLst/>
          </a:prstGeom>
          <a:noFill/>
        </p:spPr>
        <p:txBody>
          <a:bodyPr wrap="square" rtlCol="0">
            <a:spAutoFit/>
          </a:bodyPr>
          <a:lstStyle/>
          <a:p>
            <a:pPr algn="just"/>
            <a:r>
              <a:rPr lang="en-US" sz="2400" i="1" dirty="0"/>
              <a:t>and to wait for His Son from heaven, whom He raised from the dead, that is Jesus, who rescues us from the wrath to come.</a:t>
            </a:r>
            <a:endParaRPr lang="en-US" sz="2400" dirty="0"/>
          </a:p>
        </p:txBody>
      </p:sp>
      <p:sp>
        <p:nvSpPr>
          <p:cNvPr id="4" name="TextBox 3">
            <a:extLst>
              <a:ext uri="{FF2B5EF4-FFF2-40B4-BE49-F238E27FC236}">
                <a16:creationId xmlns:a16="http://schemas.microsoft.com/office/drawing/2014/main" id="{D31C2D1C-525A-4C63-87D7-1BADF0D7B484}"/>
              </a:ext>
            </a:extLst>
          </p:cNvPr>
          <p:cNvSpPr txBox="1"/>
          <p:nvPr/>
        </p:nvSpPr>
        <p:spPr>
          <a:xfrm>
            <a:off x="300682" y="2204984"/>
            <a:ext cx="11590636" cy="1077218"/>
          </a:xfrm>
          <a:prstGeom prst="rect">
            <a:avLst/>
          </a:prstGeom>
          <a:noFill/>
        </p:spPr>
        <p:txBody>
          <a:bodyPr wrap="square" rtlCol="0">
            <a:spAutoFit/>
          </a:bodyPr>
          <a:lstStyle/>
          <a:p>
            <a:pPr marL="514350" indent="-514350" algn="just">
              <a:buAutoNum type="alphaUcPeriod"/>
            </a:pPr>
            <a:r>
              <a:rPr lang="en-US" sz="3200" i="1" dirty="0"/>
              <a:t>They were focused on the Lord’s return (10a)</a:t>
            </a:r>
          </a:p>
          <a:p>
            <a:pPr marL="514350" indent="-514350" algn="just">
              <a:buAutoNum type="alphaUcPeriod"/>
            </a:pPr>
            <a:r>
              <a:rPr lang="en-US" sz="3200" i="1" dirty="0"/>
              <a:t>They were focused on the Lord’s resurrection (10b)</a:t>
            </a:r>
          </a:p>
        </p:txBody>
      </p:sp>
    </p:spTree>
    <p:extLst>
      <p:ext uri="{BB962C8B-B14F-4D97-AF65-F5344CB8AC3E}">
        <p14:creationId xmlns:p14="http://schemas.microsoft.com/office/powerpoint/2010/main" val="25707271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Romans 1:1-6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Arial" panose="020B0604020202020204" pitchFamily="34" charset="0"/>
              </a:rPr>
              <a:t>1 Paul, a bond-servant of Christ Jesus, called as an apostle, set apart for the gospel of God, 2 which He promised beforehand through His prophets in the holy Scriptures, 3 concerning His Son, who was born of a descendant of David according to the flesh, 4 </a:t>
            </a:r>
            <a:r>
              <a:rPr lang="en-US" sz="3200" i="1" u="sng" dirty="0">
                <a:effectLst/>
                <a:latin typeface="Calibri" panose="020F0502020204030204" pitchFamily="34" charset="0"/>
                <a:ea typeface="Calibri" panose="020F0502020204030204" pitchFamily="34" charset="0"/>
                <a:cs typeface="Arial" panose="020B0604020202020204" pitchFamily="34" charset="0"/>
              </a:rPr>
              <a:t>who was declared the Son of God with power by the resurrection from the dead</a:t>
            </a:r>
            <a:r>
              <a:rPr lang="en-US" sz="3200" i="1" dirty="0">
                <a:effectLst/>
                <a:latin typeface="Calibri" panose="020F0502020204030204" pitchFamily="34" charset="0"/>
                <a:ea typeface="Calibri" panose="020F0502020204030204" pitchFamily="34" charset="0"/>
                <a:cs typeface="Arial" panose="020B0604020202020204" pitchFamily="34" charset="0"/>
              </a:rPr>
              <a:t>, according to the Spirit of holiness, Jesus Christ our Lord, [resulting in] 5 through whom we have received grace and apostleship to bring about the obedience of faith among all the Gentiles for His name's sake, 6 among whom you also are the called of Jesus Christ…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824926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Paul and Silvanus and Timothy, To the church of the Thessalonians in God the Father and the Lord Jesus Christ: Grace to you and peace. 2 We give thanks to God always for all of you, making mention of you in our prayers; 3 constantly bearing in mind your work of faith and labor of love and steadfastness of hope in our Lord Jesus Christ in the presence of our God and Father, 4 knowing, brethren beloved by God, His choice of you; 5 for our gospel did not come to you in word only, but also in power and in the Holy Spirit and with full conviction; just as you know what kind of men we proved to be among you for your sake.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5"/>
            </a:pPr>
            <a:r>
              <a:rPr lang="en-US" sz="3200" b="1" cap="none" dirty="0">
                <a:solidFill>
                  <a:srgbClr val="92D050"/>
                </a:solidFill>
                <a:latin typeface="Abadi" panose="020B0604020104020204" pitchFamily="34" charset="0"/>
              </a:rPr>
              <a:t>Focused on the Lord </a:t>
            </a:r>
            <a:r>
              <a:rPr lang="en-US" sz="3200" b="1" cap="none" baseline="30000" dirty="0">
                <a:solidFill>
                  <a:srgbClr val="92D050"/>
                </a:solidFill>
                <a:latin typeface="Abadi" panose="020B0604020104020204" pitchFamily="34" charset="0"/>
              </a:rPr>
              <a:t>(1:10)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0852"/>
            <a:ext cx="11590636" cy="830997"/>
          </a:xfrm>
          <a:prstGeom prst="rect">
            <a:avLst/>
          </a:prstGeom>
          <a:noFill/>
        </p:spPr>
        <p:txBody>
          <a:bodyPr wrap="square" rtlCol="0">
            <a:spAutoFit/>
          </a:bodyPr>
          <a:lstStyle/>
          <a:p>
            <a:pPr algn="just"/>
            <a:r>
              <a:rPr lang="en-US" sz="2400" i="1" dirty="0"/>
              <a:t>and to wait for His Son from heaven, whom He raised from the dead, that is Jesus, who rescues us from the wrath to come.</a:t>
            </a:r>
            <a:endParaRPr lang="en-US" sz="2400" dirty="0"/>
          </a:p>
        </p:txBody>
      </p:sp>
      <p:sp>
        <p:nvSpPr>
          <p:cNvPr id="4" name="TextBox 3">
            <a:extLst>
              <a:ext uri="{FF2B5EF4-FFF2-40B4-BE49-F238E27FC236}">
                <a16:creationId xmlns:a16="http://schemas.microsoft.com/office/drawing/2014/main" id="{D31C2D1C-525A-4C63-87D7-1BADF0D7B484}"/>
              </a:ext>
            </a:extLst>
          </p:cNvPr>
          <p:cNvSpPr txBox="1"/>
          <p:nvPr/>
        </p:nvSpPr>
        <p:spPr>
          <a:xfrm>
            <a:off x="300682" y="2204984"/>
            <a:ext cx="11590636" cy="1569660"/>
          </a:xfrm>
          <a:prstGeom prst="rect">
            <a:avLst/>
          </a:prstGeom>
          <a:noFill/>
        </p:spPr>
        <p:txBody>
          <a:bodyPr wrap="square" rtlCol="0">
            <a:spAutoFit/>
          </a:bodyPr>
          <a:lstStyle/>
          <a:p>
            <a:pPr marL="514350" indent="-514350" algn="just">
              <a:buAutoNum type="alphaUcPeriod"/>
            </a:pPr>
            <a:r>
              <a:rPr lang="en-US" sz="3200" i="1" dirty="0"/>
              <a:t>They were focused on the Lord’s return (10a)</a:t>
            </a:r>
          </a:p>
          <a:p>
            <a:pPr marL="514350" indent="-514350" algn="just">
              <a:buAutoNum type="alphaUcPeriod"/>
            </a:pPr>
            <a:r>
              <a:rPr lang="en-US" sz="3200" i="1" dirty="0"/>
              <a:t>They were focused on the Lord’s resurrection (10b)</a:t>
            </a:r>
          </a:p>
          <a:p>
            <a:pPr marL="514350" indent="-514350" algn="just">
              <a:buAutoNum type="alphaUcPeriod"/>
            </a:pPr>
            <a:r>
              <a:rPr lang="en-US" sz="3200" i="1" dirty="0"/>
              <a:t>They were focused on the Lord’s rescue (10c)</a:t>
            </a:r>
          </a:p>
        </p:txBody>
      </p:sp>
    </p:spTree>
    <p:extLst>
      <p:ext uri="{BB962C8B-B14F-4D97-AF65-F5344CB8AC3E}">
        <p14:creationId xmlns:p14="http://schemas.microsoft.com/office/powerpoint/2010/main" val="1652444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Revelation 6:16-17; 15:7; 16:1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84995"/>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Times New Roman" panose="02020603050405020304" pitchFamily="18" charset="0"/>
                <a:cs typeface="Arial" panose="020B0604020202020204" pitchFamily="34" charset="0"/>
              </a:rPr>
              <a:t>6:16-17 - 16 “Fall on us and hide us from the presence of Him who sits on the throne, and from the </a:t>
            </a:r>
            <a:r>
              <a:rPr lang="en-US" sz="2800" i="1" u="sng" dirty="0">
                <a:effectLst/>
                <a:latin typeface="Calibri" panose="020F0502020204030204" pitchFamily="34" charset="0"/>
                <a:ea typeface="Times New Roman" panose="02020603050405020304" pitchFamily="18" charset="0"/>
                <a:cs typeface="Arial" panose="020B0604020202020204" pitchFamily="34" charset="0"/>
              </a:rPr>
              <a:t>wrath</a:t>
            </a:r>
            <a:r>
              <a:rPr lang="en-US" sz="2800" i="1" dirty="0">
                <a:effectLst/>
                <a:latin typeface="Calibri" panose="020F0502020204030204" pitchFamily="34" charset="0"/>
                <a:ea typeface="Times New Roman" panose="02020603050405020304" pitchFamily="18" charset="0"/>
                <a:cs typeface="Arial" panose="020B0604020202020204" pitchFamily="34" charset="0"/>
              </a:rPr>
              <a:t> of the Lamb; 17 for the great day of their </a:t>
            </a:r>
            <a:r>
              <a:rPr lang="en-US" sz="2800" i="1" u="sng" dirty="0">
                <a:effectLst/>
                <a:latin typeface="Calibri" panose="020F0502020204030204" pitchFamily="34" charset="0"/>
                <a:ea typeface="Times New Roman" panose="02020603050405020304" pitchFamily="18" charset="0"/>
                <a:cs typeface="Arial" panose="020B0604020202020204" pitchFamily="34" charset="0"/>
              </a:rPr>
              <a:t>wrath</a:t>
            </a:r>
            <a:r>
              <a:rPr lang="en-US" sz="2800" i="1" dirty="0">
                <a:effectLst/>
                <a:latin typeface="Calibri" panose="020F0502020204030204" pitchFamily="34" charset="0"/>
                <a:ea typeface="Times New Roman" panose="02020603050405020304" pitchFamily="18" charset="0"/>
                <a:cs typeface="Arial" panose="020B0604020202020204" pitchFamily="34" charset="0"/>
              </a:rPr>
              <a:t> has come, and who is able to stand?”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44D5824-A0D8-416D-B62B-3812D8C29EB0}"/>
              </a:ext>
            </a:extLst>
          </p:cNvPr>
          <p:cNvSpPr txBox="1"/>
          <p:nvPr/>
        </p:nvSpPr>
        <p:spPr>
          <a:xfrm>
            <a:off x="279659" y="2707463"/>
            <a:ext cx="11590636" cy="954107"/>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Arial" panose="020B0604020202020204" pitchFamily="34" charset="0"/>
              </a:rPr>
              <a:t>15:7 - Then one of the four living creatures gave to the seven angels seven golden bowls full of the </a:t>
            </a:r>
            <a:r>
              <a:rPr lang="en-US" sz="2800" i="1" u="sng" dirty="0">
                <a:effectLst/>
                <a:latin typeface="Calibri" panose="020F0502020204030204" pitchFamily="34" charset="0"/>
                <a:ea typeface="Calibri" panose="020F0502020204030204" pitchFamily="34" charset="0"/>
                <a:cs typeface="Arial" panose="020B0604020202020204" pitchFamily="34" charset="0"/>
              </a:rPr>
              <a:t>wrath</a:t>
            </a:r>
            <a:r>
              <a:rPr lang="en-US" sz="2800" i="1" dirty="0">
                <a:effectLst/>
                <a:latin typeface="Calibri" panose="020F0502020204030204" pitchFamily="34" charset="0"/>
                <a:ea typeface="Calibri" panose="020F0502020204030204" pitchFamily="34" charset="0"/>
                <a:cs typeface="Arial" panose="020B0604020202020204" pitchFamily="34" charset="0"/>
              </a:rPr>
              <a:t> of God, who lives forever and ever.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FE51658-3DBC-412E-A490-CBD79B03E590}"/>
              </a:ext>
            </a:extLst>
          </p:cNvPr>
          <p:cNvSpPr txBox="1"/>
          <p:nvPr/>
        </p:nvSpPr>
        <p:spPr>
          <a:xfrm>
            <a:off x="258635" y="4184174"/>
            <a:ext cx="11590636" cy="954107"/>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Times New Roman" panose="02020603050405020304" pitchFamily="18" charset="0"/>
                <a:cs typeface="Arial" panose="020B0604020202020204" pitchFamily="34" charset="0"/>
              </a:rPr>
              <a:t>16:1 - Then I heard a loud voice from the temple, saying to the seven angels, “Go and pour out on the earth the seven bowls of the </a:t>
            </a:r>
            <a:r>
              <a:rPr lang="en-US" sz="2800" i="1" u="sng" dirty="0">
                <a:effectLst/>
                <a:latin typeface="Calibri" panose="020F0502020204030204" pitchFamily="34" charset="0"/>
                <a:ea typeface="Times New Roman" panose="02020603050405020304" pitchFamily="18" charset="0"/>
                <a:cs typeface="Arial" panose="020B0604020202020204" pitchFamily="34" charset="0"/>
              </a:rPr>
              <a:t>wrath</a:t>
            </a:r>
            <a:r>
              <a:rPr lang="en-US" sz="2800" i="1" dirty="0">
                <a:effectLst/>
                <a:latin typeface="Calibri" panose="020F0502020204030204" pitchFamily="34" charset="0"/>
                <a:ea typeface="Times New Roman" panose="02020603050405020304" pitchFamily="18" charset="0"/>
                <a:cs typeface="Arial" panose="020B0604020202020204" pitchFamily="34" charset="0"/>
              </a:rPr>
              <a:t> of God.”</a:t>
            </a:r>
            <a:r>
              <a:rPr lang="en-US" sz="2800" dirty="0">
                <a:effectLst/>
                <a:latin typeface="Calibri" panose="020F0502020204030204" pitchFamily="34" charset="0"/>
                <a:ea typeface="Times New Roman" panose="02020603050405020304" pitchFamily="18"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4859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Arial" panose="020B0604020202020204" pitchFamily="34" charset="0"/>
              </a:rPr>
              <a:t>For God has not destined us for [lit. “into”- </a:t>
            </a:r>
            <a:r>
              <a:rPr lang="en-US" sz="4000" dirty="0" err="1">
                <a:effectLst/>
                <a:latin typeface="PCSB Greek" panose="020B0500000000000000" pitchFamily="34" charset="0"/>
                <a:ea typeface="Calibri" panose="020F0502020204030204" pitchFamily="34" charset="0"/>
                <a:cs typeface="Arial" panose="020B0604020202020204" pitchFamily="34" charset="0"/>
              </a:rPr>
              <a:t>ei</a:t>
            </a:r>
            <a:r>
              <a:rPr lang="en-US" sz="4000" dirty="0">
                <a:effectLst/>
                <a:latin typeface="PCSB Greek" panose="020B0500000000000000" pitchFamily="34" charset="0"/>
                <a:ea typeface="Calibri" panose="020F0502020204030204" pitchFamily="34" charset="0"/>
                <a:cs typeface="Arial" panose="020B0604020202020204" pitchFamily="34" charset="0"/>
              </a:rPr>
              <a:t>)$</a:t>
            </a:r>
            <a:r>
              <a:rPr lang="en-US" sz="4000" i="1" dirty="0">
                <a:effectLst/>
                <a:latin typeface="Calibri" panose="020F0502020204030204" pitchFamily="34" charset="0"/>
                <a:ea typeface="Calibri" panose="020F0502020204030204" pitchFamily="34" charset="0"/>
                <a:cs typeface="Arial" panose="020B0604020202020204" pitchFamily="34" charset="0"/>
              </a:rPr>
              <a:t>] wrath, but for [lit. “into”- </a:t>
            </a:r>
            <a:r>
              <a:rPr lang="en-US" sz="4000" dirty="0" err="1">
                <a:effectLst/>
                <a:latin typeface="PCSB Greek" panose="020B0500000000000000" pitchFamily="34" charset="0"/>
                <a:ea typeface="Calibri" panose="020F0502020204030204" pitchFamily="34" charset="0"/>
                <a:cs typeface="Arial" panose="020B0604020202020204" pitchFamily="34" charset="0"/>
              </a:rPr>
              <a:t>ei</a:t>
            </a:r>
            <a:r>
              <a:rPr lang="en-US" sz="4000" dirty="0">
                <a:effectLst/>
                <a:latin typeface="PCSB Greek" panose="020B0500000000000000" pitchFamily="34" charset="0"/>
                <a:ea typeface="Calibri" panose="020F0502020204030204" pitchFamily="34" charset="0"/>
                <a:cs typeface="Arial" panose="020B0604020202020204" pitchFamily="34" charset="0"/>
              </a:rPr>
              <a:t>)$</a:t>
            </a:r>
            <a:r>
              <a:rPr lang="en-US" sz="4000" i="1" dirty="0">
                <a:effectLst/>
                <a:latin typeface="Calibri" panose="020F0502020204030204" pitchFamily="34" charset="0"/>
                <a:ea typeface="Calibri" panose="020F0502020204030204" pitchFamily="34" charset="0"/>
                <a:cs typeface="Arial" panose="020B0604020202020204" pitchFamily="34" charset="0"/>
              </a:rPr>
              <a:t>] obtaining salvation through our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468616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March 14,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742242" y="2996312"/>
            <a:ext cx="4461641" cy="1938992"/>
          </a:xfrm>
          <a:prstGeom prst="rect">
            <a:avLst/>
          </a:prstGeom>
          <a:noFill/>
        </p:spPr>
        <p:txBody>
          <a:bodyPr wrap="square" rtlCol="0">
            <a:spAutoFit/>
          </a:bodyPr>
          <a:lstStyle/>
          <a:p>
            <a:pPr algn="ctr"/>
            <a:r>
              <a:rPr lang="en-US" sz="3200" dirty="0"/>
              <a:t>Expressing Thankfulness</a:t>
            </a:r>
          </a:p>
          <a:p>
            <a:pPr algn="ctr"/>
            <a:r>
              <a:rPr lang="en-US" sz="2800" i="1" dirty="0"/>
              <a:t>1 Thessalonians 1:6-10 (Part 4)</a:t>
            </a:r>
          </a:p>
        </p:txBody>
      </p:sp>
    </p:spTree>
    <p:extLst>
      <p:ext uri="{BB962C8B-B14F-4D97-AF65-F5344CB8AC3E}">
        <p14:creationId xmlns:p14="http://schemas.microsoft.com/office/powerpoint/2010/main" val="70940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1:6-10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6 You also became imitators of us and of the Lord, having received the word in much tribulation with the joy of the Holy Spirit, 7 so that you became an example to all the believers in Macedonia and in Achaia. 8 For the word of the Lord has sounded forth from you, not only in Macedonia and Achaia, but also in every place your faith toward God has gone forth, so that we have no need to say anything. 9 For they themselves report about us what kind of a reception we had with you, and how you turned to God from idols to serve a living and true God, 10 and to wait for His Son from heaven, whom He raised from the dead, that is Jesus, who rescues us from the wrath to come.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86597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Apostles’ Creed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617196"/>
          </a:xfrm>
          <a:prstGeom prst="rect">
            <a:avLst/>
          </a:prstGeom>
          <a:noFill/>
        </p:spPr>
        <p:txBody>
          <a:bodyPr wrap="square" rtlCol="0">
            <a:spAutoFit/>
          </a:bodyPr>
          <a:lstStyle/>
          <a:p>
            <a:pPr marL="0" marR="0" algn="ctr">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I believe in God, the Father Almighty,</a:t>
            </a:r>
            <a:br>
              <a:rPr lang="en-US" sz="2400" dirty="0">
                <a:effectLst/>
                <a:latin typeface="Arial" panose="020B0604020202020204" pitchFamily="34" charset="0"/>
                <a:ea typeface="Calibri" panose="020F0502020204030204" pitchFamily="34" charset="0"/>
                <a:cs typeface="Times New Roman" panose="02020603050405020304" pitchFamily="18" charset="0"/>
              </a:rPr>
            </a:br>
            <a:r>
              <a:rPr lang="en-US" sz="2400" dirty="0">
                <a:effectLst/>
                <a:latin typeface="Arial" panose="020B0604020202020204" pitchFamily="34" charset="0"/>
                <a:ea typeface="Calibri" panose="020F0502020204030204" pitchFamily="34" charset="0"/>
                <a:cs typeface="Times New Roman" panose="02020603050405020304" pitchFamily="18" charset="0"/>
              </a:rPr>
              <a:t>Creator of heaven and earth.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I believe in Jesus Christ, His only Son, our Lord,</a:t>
            </a:r>
            <a:br>
              <a:rPr lang="en-US" sz="2400" dirty="0">
                <a:effectLst/>
                <a:latin typeface="Arial" panose="020B0604020202020204" pitchFamily="34" charset="0"/>
                <a:ea typeface="Calibri" panose="020F0502020204030204" pitchFamily="34" charset="0"/>
                <a:cs typeface="Times New Roman" panose="02020603050405020304" pitchFamily="18" charset="0"/>
              </a:rPr>
            </a:br>
            <a:r>
              <a:rPr lang="en-US" sz="2400" dirty="0">
                <a:effectLst/>
                <a:latin typeface="Arial" panose="020B0604020202020204" pitchFamily="34" charset="0"/>
                <a:ea typeface="Calibri" panose="020F0502020204030204" pitchFamily="34" charset="0"/>
                <a:cs typeface="Times New Roman" panose="02020603050405020304" pitchFamily="18" charset="0"/>
              </a:rPr>
              <a:t>who was conceived by the Holy Spirit, born of the Virgin Mary,</a:t>
            </a:r>
            <a:br>
              <a:rPr lang="en-US" sz="2400" dirty="0">
                <a:effectLst/>
                <a:latin typeface="Arial" panose="020B0604020202020204" pitchFamily="34" charset="0"/>
                <a:ea typeface="Calibri" panose="020F0502020204030204" pitchFamily="34" charset="0"/>
                <a:cs typeface="Times New Roman" panose="02020603050405020304" pitchFamily="18" charset="0"/>
              </a:rPr>
            </a:br>
            <a:r>
              <a:rPr lang="en-US" sz="2400" dirty="0">
                <a:effectLst/>
                <a:latin typeface="Arial" panose="020B0604020202020204" pitchFamily="34" charset="0"/>
                <a:ea typeface="Calibri" panose="020F0502020204030204" pitchFamily="34" charset="0"/>
                <a:cs typeface="Times New Roman" panose="02020603050405020304" pitchFamily="18" charset="0"/>
              </a:rPr>
              <a:t>suffered under Pontius Pilate,</a:t>
            </a:r>
            <a:br>
              <a:rPr lang="en-US" sz="2400" dirty="0">
                <a:effectLst/>
                <a:latin typeface="Arial" panose="020B0604020202020204" pitchFamily="34" charset="0"/>
                <a:ea typeface="Calibri" panose="020F0502020204030204" pitchFamily="34" charset="0"/>
                <a:cs typeface="Times New Roman" panose="02020603050405020304" pitchFamily="18" charset="0"/>
              </a:rPr>
            </a:br>
            <a:r>
              <a:rPr lang="en-US" sz="2400" dirty="0">
                <a:effectLst/>
                <a:latin typeface="Arial" panose="020B0604020202020204" pitchFamily="34" charset="0"/>
                <a:ea typeface="Calibri" panose="020F0502020204030204" pitchFamily="34" charset="0"/>
                <a:cs typeface="Times New Roman" panose="02020603050405020304" pitchFamily="18" charset="0"/>
              </a:rPr>
              <a:t>was crucified, died, and was buried;</a:t>
            </a:r>
            <a:br>
              <a:rPr lang="en-US" sz="2400" dirty="0">
                <a:effectLst/>
                <a:latin typeface="Arial" panose="020B0604020202020204" pitchFamily="34" charset="0"/>
                <a:ea typeface="Calibri" panose="020F0502020204030204" pitchFamily="34" charset="0"/>
                <a:cs typeface="Times New Roman" panose="02020603050405020304" pitchFamily="18" charset="0"/>
              </a:rPr>
            </a:br>
            <a:r>
              <a:rPr lang="en-US" sz="2400" dirty="0">
                <a:effectLst/>
                <a:latin typeface="Arial" panose="020B0604020202020204" pitchFamily="34" charset="0"/>
                <a:ea typeface="Calibri" panose="020F0502020204030204" pitchFamily="34" charset="0"/>
                <a:cs typeface="Times New Roman" panose="02020603050405020304" pitchFamily="18" charset="0"/>
              </a:rPr>
              <a:t>On the third day He rose again;</a:t>
            </a:r>
            <a:br>
              <a:rPr lang="en-US" sz="2400" dirty="0">
                <a:effectLst/>
                <a:latin typeface="Arial" panose="020B0604020202020204" pitchFamily="34" charset="0"/>
                <a:ea typeface="Calibri" panose="020F0502020204030204" pitchFamily="34" charset="0"/>
                <a:cs typeface="Times New Roman" panose="02020603050405020304" pitchFamily="18" charset="0"/>
              </a:rPr>
            </a:br>
            <a:r>
              <a:rPr lang="en-US" sz="2400" dirty="0">
                <a:effectLst/>
                <a:latin typeface="Arial" panose="020B0604020202020204" pitchFamily="34" charset="0"/>
                <a:ea typeface="Calibri" panose="020F0502020204030204" pitchFamily="34" charset="0"/>
                <a:cs typeface="Times New Roman" panose="02020603050405020304" pitchFamily="18" charset="0"/>
              </a:rPr>
              <a:t>He ascended into heaven, He is seated at the right hand of the Father,</a:t>
            </a:r>
            <a:br>
              <a:rPr lang="en-US" sz="2400" dirty="0">
                <a:effectLst/>
                <a:latin typeface="Arial" panose="020B0604020202020204" pitchFamily="34" charset="0"/>
                <a:ea typeface="Calibri" panose="020F0502020204030204" pitchFamily="34" charset="0"/>
                <a:cs typeface="Times New Roman" panose="02020603050405020304" pitchFamily="18" charset="0"/>
              </a:rPr>
            </a:br>
            <a:r>
              <a:rPr lang="en-US" sz="2400" dirty="0">
                <a:effectLst/>
                <a:latin typeface="Arial" panose="020B0604020202020204" pitchFamily="34" charset="0"/>
                <a:ea typeface="Calibri" panose="020F0502020204030204" pitchFamily="34" charset="0"/>
                <a:cs typeface="Times New Roman" panose="02020603050405020304" pitchFamily="18" charset="0"/>
              </a:rPr>
              <a:t>and He will come to judge the living and the dead.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I believe in the Holy Spirit,</a:t>
            </a:r>
            <a:br>
              <a:rPr lang="en-US" sz="2400" dirty="0">
                <a:effectLst/>
                <a:latin typeface="Arial" panose="020B0604020202020204" pitchFamily="34" charset="0"/>
                <a:ea typeface="Calibri" panose="020F0502020204030204" pitchFamily="34" charset="0"/>
                <a:cs typeface="Times New Roman" panose="02020603050405020304" pitchFamily="18" charset="0"/>
              </a:rPr>
            </a:br>
            <a:r>
              <a:rPr lang="en-US" sz="2400" dirty="0">
                <a:effectLst/>
                <a:latin typeface="Arial" panose="020B0604020202020204" pitchFamily="34" charset="0"/>
                <a:ea typeface="Calibri" panose="020F0502020204030204" pitchFamily="34" charset="0"/>
                <a:cs typeface="Times New Roman" panose="02020603050405020304" pitchFamily="18" charset="0"/>
              </a:rPr>
              <a:t>the holy catholic* Church, the communion of saints,</a:t>
            </a:r>
            <a:br>
              <a:rPr lang="en-US" sz="2400" dirty="0">
                <a:effectLst/>
                <a:latin typeface="Arial" panose="020B0604020202020204" pitchFamily="34" charset="0"/>
                <a:ea typeface="Calibri" panose="020F0502020204030204" pitchFamily="34" charset="0"/>
                <a:cs typeface="Times New Roman" panose="02020603050405020304" pitchFamily="18" charset="0"/>
              </a:rPr>
            </a:br>
            <a:r>
              <a:rPr lang="en-US" sz="2400" dirty="0">
                <a:effectLst/>
                <a:latin typeface="Arial" panose="020B0604020202020204" pitchFamily="34" charset="0"/>
                <a:ea typeface="Calibri" panose="020F0502020204030204" pitchFamily="34" charset="0"/>
                <a:cs typeface="Times New Roman" panose="02020603050405020304" pitchFamily="18" charset="0"/>
              </a:rPr>
              <a:t>the forgiveness of sins,</a:t>
            </a:r>
            <a:br>
              <a:rPr lang="en-US" sz="2400" dirty="0">
                <a:effectLst/>
                <a:latin typeface="Arial" panose="020B0604020202020204" pitchFamily="34" charset="0"/>
                <a:ea typeface="Calibri" panose="020F0502020204030204" pitchFamily="34" charset="0"/>
                <a:cs typeface="Times New Roman" panose="02020603050405020304" pitchFamily="18" charset="0"/>
              </a:rPr>
            </a:br>
            <a:r>
              <a:rPr lang="en-US" sz="2400" dirty="0">
                <a:effectLst/>
                <a:latin typeface="Arial" panose="020B0604020202020204" pitchFamily="34" charset="0"/>
                <a:ea typeface="Calibri" panose="020F0502020204030204" pitchFamily="34" charset="0"/>
                <a:cs typeface="Times New Roman" panose="02020603050405020304" pitchFamily="18" charset="0"/>
              </a:rPr>
              <a:t>the resurrection of the body, and the life everlasting.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Amen.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978291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Paul and Silvanus and Timothy, To the church of the Thessalonians in God the Father and the Lord Jesus Christ: Grace to you and peace. 2 We give thanks to God always for all of you, making mention of you in our prayers; 3 constantly bearing in mind your work of faith and labor of love and steadfastness of hope in our Lord Jesus Christ in the presence of our God and Father, 4 knowing, brethren beloved by God, His choice of you; 5 for our gospel did not come to you in word only, but also in power and in the Holy Spirit and with full conviction; just as you know what kind of men we proved to be among you for your sake.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213089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a:pPr>
            <a:r>
              <a:rPr lang="en-US" sz="3200" b="1" cap="none" dirty="0">
                <a:solidFill>
                  <a:srgbClr val="92D050"/>
                </a:solidFill>
                <a:latin typeface="Abadi" panose="020B0604020104020204" pitchFamily="34" charset="0"/>
              </a:rPr>
              <a:t>Imitators of the Lord </a:t>
            </a:r>
            <a:r>
              <a:rPr lang="en-US" sz="3200" b="1" cap="none" baseline="30000" dirty="0">
                <a:solidFill>
                  <a:srgbClr val="92D050"/>
                </a:solidFill>
                <a:latin typeface="Abadi" panose="020B0604020104020204" pitchFamily="34" charset="0"/>
              </a:rPr>
              <a:t>(1:6)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0852"/>
            <a:ext cx="11590636" cy="830997"/>
          </a:xfrm>
          <a:prstGeom prst="rect">
            <a:avLst/>
          </a:prstGeom>
          <a:noFill/>
        </p:spPr>
        <p:txBody>
          <a:bodyPr wrap="square" rtlCol="0">
            <a:spAutoFit/>
          </a:bodyPr>
          <a:lstStyle/>
          <a:p>
            <a:pPr algn="just"/>
            <a:r>
              <a:rPr lang="en-US" sz="2400" i="1" dirty="0"/>
              <a:t>You also became </a:t>
            </a:r>
            <a:r>
              <a:rPr lang="en-US" sz="2400" b="1" i="1" u="sng" dirty="0"/>
              <a:t>imitators</a:t>
            </a:r>
            <a:r>
              <a:rPr lang="en-US" sz="2400" i="1" dirty="0"/>
              <a:t> of us and </a:t>
            </a:r>
            <a:r>
              <a:rPr lang="en-US" sz="2400" b="1" i="1" u="sng" dirty="0"/>
              <a:t>of the Lord</a:t>
            </a:r>
            <a:r>
              <a:rPr lang="en-US" sz="2400" i="1" dirty="0"/>
              <a:t>, having received the word in much tribulation with the joy of the Holy Spirit</a:t>
            </a:r>
            <a:endParaRPr lang="en-US" sz="2400" dirty="0"/>
          </a:p>
        </p:txBody>
      </p:sp>
      <p:sp>
        <p:nvSpPr>
          <p:cNvPr id="5" name="TextBox 4">
            <a:extLst>
              <a:ext uri="{FF2B5EF4-FFF2-40B4-BE49-F238E27FC236}">
                <a16:creationId xmlns:a16="http://schemas.microsoft.com/office/drawing/2014/main" id="{56B88EC4-14BD-4A5A-9378-92CA0BC75525}"/>
              </a:ext>
            </a:extLst>
          </p:cNvPr>
          <p:cNvSpPr txBox="1"/>
          <p:nvPr/>
        </p:nvSpPr>
        <p:spPr>
          <a:xfrm>
            <a:off x="300682" y="2204984"/>
            <a:ext cx="11590636" cy="3970318"/>
          </a:xfrm>
          <a:prstGeom prst="rect">
            <a:avLst/>
          </a:prstGeom>
          <a:noFill/>
        </p:spPr>
        <p:txBody>
          <a:bodyPr wrap="square" rtlCol="0">
            <a:spAutoFit/>
          </a:bodyPr>
          <a:lstStyle/>
          <a:p>
            <a:pPr algn="just"/>
            <a:r>
              <a:rPr lang="en-US" sz="2800" i="1" dirty="0"/>
              <a:t>John 15:16-19</a:t>
            </a:r>
          </a:p>
          <a:p>
            <a:pPr algn="just"/>
            <a:r>
              <a:rPr lang="en-US" sz="2800" i="1" dirty="0"/>
              <a:t>16 You did not choose Me but I chose you, and appointed you that you would go and bear fruit, and that your fruit would remain, so that whatever you ask of the Father in My name He may give to you. 17 This I command you, that you love one another. 18 If the world hates you, you know that it has hated Me before it hated you. 19 If you were of the world, the world would love its own; but because you are not of the world, but I chose you out of the world, because of this the world hates you. </a:t>
            </a:r>
            <a:endParaRPr lang="en-US" sz="2800" dirty="0"/>
          </a:p>
        </p:txBody>
      </p:sp>
    </p:spTree>
    <p:extLst>
      <p:ext uri="{BB962C8B-B14F-4D97-AF65-F5344CB8AC3E}">
        <p14:creationId xmlns:p14="http://schemas.microsoft.com/office/powerpoint/2010/main" val="35984832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John 16:33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These things I have spoken to you, so that in Me you may have peace. In the world you have tribulation, but take courage; I have overcome the world.</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401024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Hebrews 12:1-2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970318"/>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 Therefore, since we have so great a cloud of witnesses surrounding us, let us also lay aside every encumbrance and the sin which so easily entangles us, and let us run with endurance the race that is set before us, 2 fixing our eyes on Jesus, the author and perfecter of faith, who for the joy set before Him endured the cross, despising the shame, and has sat down at the right hand of the throne of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93515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startAt="2"/>
            </a:pPr>
            <a:r>
              <a:rPr lang="en-US" sz="3200" b="1" cap="none" dirty="0">
                <a:solidFill>
                  <a:srgbClr val="92D050"/>
                </a:solidFill>
                <a:latin typeface="Abadi" panose="020B0604020104020204" pitchFamily="34" charset="0"/>
              </a:rPr>
              <a:t>Examples of the Lord </a:t>
            </a:r>
            <a:r>
              <a:rPr lang="en-US" sz="3200" b="1" cap="none" baseline="30000" dirty="0">
                <a:solidFill>
                  <a:srgbClr val="92D050"/>
                </a:solidFill>
                <a:latin typeface="Abadi" panose="020B0604020104020204" pitchFamily="34" charset="0"/>
              </a:rPr>
              <a:t>(1:7)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20852"/>
            <a:ext cx="11590636" cy="830997"/>
          </a:xfrm>
          <a:prstGeom prst="rect">
            <a:avLst/>
          </a:prstGeom>
          <a:noFill/>
        </p:spPr>
        <p:txBody>
          <a:bodyPr wrap="square" rtlCol="0">
            <a:spAutoFit/>
          </a:bodyPr>
          <a:lstStyle/>
          <a:p>
            <a:pPr algn="just"/>
            <a:r>
              <a:rPr lang="en-US" sz="2400" i="1" dirty="0"/>
              <a:t>so that you became an </a:t>
            </a:r>
            <a:r>
              <a:rPr lang="en-US" sz="2400" b="1" i="1" u="sng" dirty="0"/>
              <a:t>example</a:t>
            </a:r>
            <a:r>
              <a:rPr lang="en-US" sz="2400" i="1" dirty="0"/>
              <a:t> to all the believers in Macedonia and in Achaia. </a:t>
            </a:r>
            <a:endParaRPr lang="en-US" sz="2400" dirty="0"/>
          </a:p>
        </p:txBody>
      </p:sp>
      <p:sp>
        <p:nvSpPr>
          <p:cNvPr id="5" name="TextBox 4">
            <a:extLst>
              <a:ext uri="{FF2B5EF4-FFF2-40B4-BE49-F238E27FC236}">
                <a16:creationId xmlns:a16="http://schemas.microsoft.com/office/drawing/2014/main" id="{56B88EC4-14BD-4A5A-9378-92CA0BC75525}"/>
              </a:ext>
            </a:extLst>
          </p:cNvPr>
          <p:cNvSpPr txBox="1"/>
          <p:nvPr/>
        </p:nvSpPr>
        <p:spPr>
          <a:xfrm>
            <a:off x="300682" y="2204984"/>
            <a:ext cx="11590636" cy="2062103"/>
          </a:xfrm>
          <a:prstGeom prst="rect">
            <a:avLst/>
          </a:prstGeom>
          <a:noFill/>
        </p:spPr>
        <p:txBody>
          <a:bodyPr wrap="square" rtlCol="0">
            <a:spAutoFit/>
          </a:bodyPr>
          <a:lstStyle/>
          <a:p>
            <a:pPr algn="just"/>
            <a:r>
              <a:rPr lang="en-US" sz="3200" i="1" dirty="0"/>
              <a:t>John 20:25</a:t>
            </a:r>
          </a:p>
          <a:p>
            <a:pPr algn="just"/>
            <a:r>
              <a:rPr lang="en-US" sz="3200" i="1" dirty="0"/>
              <a:t>“Unless I see in His hands the </a:t>
            </a:r>
            <a:r>
              <a:rPr lang="en-US" sz="3200" i="1" u="sng" dirty="0"/>
              <a:t>imprint</a:t>
            </a:r>
            <a:r>
              <a:rPr lang="en-US" sz="3200" i="1" dirty="0"/>
              <a:t> of the nails, and put my finger into the place of the nails, and put my hand into His side, I will not believe” </a:t>
            </a:r>
            <a:endParaRPr lang="en-US" sz="3200" dirty="0"/>
          </a:p>
        </p:txBody>
      </p:sp>
    </p:spTree>
    <p:extLst>
      <p:ext uri="{BB962C8B-B14F-4D97-AF65-F5344CB8AC3E}">
        <p14:creationId xmlns:p14="http://schemas.microsoft.com/office/powerpoint/2010/main" val="59446055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11111</TotalTime>
  <Words>1672</Words>
  <Application>Microsoft Office PowerPoint</Application>
  <PresentationFormat>Widescreen</PresentationFormat>
  <Paragraphs>67</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Abadi</vt:lpstr>
      <vt:lpstr>Arial</vt:lpstr>
      <vt:lpstr>Calibri</vt:lpstr>
      <vt:lpstr>Candara</vt:lpstr>
      <vt:lpstr>Century Gothic</vt:lpstr>
      <vt:lpstr>PCSB Greek</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260</cp:revision>
  <cp:lastPrinted>2020-05-22T15:03:41Z</cp:lastPrinted>
  <dcterms:created xsi:type="dcterms:W3CDTF">2019-06-22T19:37:39Z</dcterms:created>
  <dcterms:modified xsi:type="dcterms:W3CDTF">2021-03-13T16:53:18Z</dcterms:modified>
</cp:coreProperties>
</file>